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0" r:id="rId4"/>
    <p:sldId id="264" r:id="rId5"/>
    <p:sldId id="259" r:id="rId6"/>
    <p:sldId id="261" r:id="rId7"/>
    <p:sldId id="268" r:id="rId8"/>
    <p:sldId id="269" r:id="rId9"/>
    <p:sldId id="265" r:id="rId10"/>
    <p:sldId id="275" r:id="rId11"/>
    <p:sldId id="270" r:id="rId12"/>
    <p:sldId id="271" r:id="rId13"/>
    <p:sldId id="272" r:id="rId14"/>
    <p:sldId id="273" r:id="rId15"/>
    <p:sldId id="266" r:id="rId16"/>
    <p:sldId id="267" r:id="rId17"/>
    <p:sldId id="262" r:id="rId18"/>
    <p:sldId id="26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5BCF6-B083-4F79-AFB2-DD719D98340D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FBAC4-A80A-49A0-B829-8541040D6D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43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13A03-019E-458F-8869-8EB67B0439E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027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04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02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982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09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580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40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0645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588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29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517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79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AAA2-2632-4C39-8917-300650B398CB}" type="datetimeFigureOut">
              <a:rPr lang="cs-CZ" smtClean="0"/>
              <a:t>11.12.2019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BBE34-BA4A-44DF-ADEA-6460C8EA1F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77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eserber.cz/" TargetMode="External"/><Relationship Id="rId7" Type="http://schemas.openxmlformats.org/officeDocument/2006/relationships/image" Target="../media/image21.jpg"/><Relationship Id="rId2" Type="http://schemas.openxmlformats.org/officeDocument/2006/relationships/hyperlink" Target="mailto:a.erber@centrum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" y="39009"/>
            <a:ext cx="2992788" cy="378217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835" y="1811839"/>
            <a:ext cx="4236164" cy="317712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13" y="-13932"/>
            <a:ext cx="5143500" cy="3857626"/>
          </a:xfrm>
          <a:prstGeom prst="rect">
            <a:avLst/>
          </a:prstGeom>
          <a:effectLst>
            <a:innerShdw blurRad="88900" dist="127000" dir="8100000">
              <a:schemeClr val="bg1"/>
            </a:innerShdw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" y="3691633"/>
            <a:ext cx="3885711" cy="3193651"/>
          </a:xfrm>
          <a:prstGeom prst="rect">
            <a:avLst/>
          </a:prstGeom>
          <a:effectLst>
            <a:innerShdw blurRad="101600" dist="127000" dir="18900000">
              <a:schemeClr val="bg1"/>
            </a:innerShdw>
          </a:effec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97" y="3143250"/>
            <a:ext cx="4953000" cy="3714750"/>
          </a:xfrm>
          <a:prstGeom prst="rect">
            <a:avLst/>
          </a:prstGeom>
          <a:effectLst>
            <a:innerShdw blurRad="63500" dist="152400" dir="18900000">
              <a:schemeClr val="bg1">
                <a:alpha val="85000"/>
              </a:schemeClr>
            </a:inn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360" y="5422141"/>
            <a:ext cx="1987237" cy="1490428"/>
          </a:xfrm>
          <a:prstGeom prst="rect">
            <a:avLst/>
          </a:prstGeom>
          <a:effectLst>
            <a:innerShdw blurRad="114300" dist="139700" dir="13500000">
              <a:schemeClr val="bg1"/>
            </a:innerShdw>
          </a:effectLst>
        </p:spPr>
      </p:pic>
      <p:sp>
        <p:nvSpPr>
          <p:cNvPr id="18" name="TextovéPole 17"/>
          <p:cNvSpPr txBox="1"/>
          <p:nvPr/>
        </p:nvSpPr>
        <p:spPr>
          <a:xfrm>
            <a:off x="4895535" y="3374164"/>
            <a:ext cx="1893467" cy="553998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3000" b="1" dirty="0"/>
              <a:t> </a:t>
            </a:r>
            <a:r>
              <a:rPr lang="cs-CZ" sz="3000" b="1" dirty="0" smtClean="0"/>
              <a:t>Aleš Erber</a:t>
            </a:r>
            <a:endParaRPr lang="cs-CZ" sz="3000" b="1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331466" y="3947216"/>
            <a:ext cx="5337801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 smtClean="0"/>
              <a:t>Workshop – FLD ČZU v Praze</a:t>
            </a:r>
          </a:p>
          <a:p>
            <a:pPr algn="ctr"/>
            <a:r>
              <a:rPr lang="cs-CZ" sz="3000" b="1" dirty="0" smtClean="0"/>
              <a:t>11.12.2019</a:t>
            </a:r>
            <a:endParaRPr lang="cs-CZ" sz="3000" b="1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" y="2208074"/>
            <a:ext cx="1952672" cy="1464504"/>
          </a:xfrm>
          <a:prstGeom prst="rect">
            <a:avLst/>
          </a:prstGeom>
          <a:effectLst>
            <a:innerShdw blurRad="127000" dist="165100" dir="18900000">
              <a:schemeClr val="bg1"/>
            </a:inn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97" y="5027409"/>
            <a:ext cx="3349402" cy="1830591"/>
          </a:xfrm>
          <a:prstGeom prst="rect">
            <a:avLst/>
          </a:prstGeom>
          <a:effectLst>
            <a:innerShdw blurRad="63500" dist="114300" dir="8100000">
              <a:schemeClr val="bg1">
                <a:alpha val="85000"/>
              </a:schemeClr>
            </a:inn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91" y="-57384"/>
            <a:ext cx="5016522" cy="317730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853" y="2969"/>
            <a:ext cx="4336146" cy="2075209"/>
          </a:xfrm>
          <a:prstGeom prst="rect">
            <a:avLst/>
          </a:prstGeom>
          <a:effectLst>
            <a:innerShdw blurRad="76200" dist="139700" dir="8100000">
              <a:schemeClr val="bg1">
                <a:alpha val="85000"/>
              </a:schemeClr>
            </a:innerShdw>
          </a:effec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06908" y="2472910"/>
            <a:ext cx="7667009" cy="882200"/>
          </a:xfrm>
          <a:solidFill>
            <a:schemeClr val="bg1">
              <a:alpha val="61000"/>
            </a:schemeClr>
          </a:solidFill>
        </p:spPr>
        <p:txBody>
          <a:bodyPr anchor="ctr">
            <a:normAutofit fontScale="92500" lnSpcReduction="20000"/>
          </a:bodyPr>
          <a:lstStyle/>
          <a:p>
            <a:r>
              <a:rPr lang="cs-CZ" sz="3600" b="1" dirty="0"/>
              <a:t>KOMUNIKACE AKADEMICKÉ SFÉRY A PRAKTICKÝCH LESNÍKŮ</a:t>
            </a:r>
            <a:r>
              <a:rPr lang="cs-CZ" sz="3600" dirty="0" smtClean="0"/>
              <a:t> </a:t>
            </a:r>
            <a:endParaRPr lang="cs-CZ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393453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234619" y="134766"/>
            <a:ext cx="1172276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/>
              <a:t>Předcházení usychání borovice – zavádění nových vědeckých poznatků do provozní praxe … </a:t>
            </a:r>
            <a:endParaRPr lang="cs-CZ" sz="2600" b="1" dirty="0"/>
          </a:p>
          <a:p>
            <a:r>
              <a:rPr lang="cs-CZ" sz="2600" dirty="0" smtClean="0"/>
              <a:t>  </a:t>
            </a:r>
            <a:endParaRPr lang="cs-CZ" sz="26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331900"/>
            <a:ext cx="3513131" cy="26348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223151"/>
            <a:ext cx="3513131" cy="263484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667" y="4479936"/>
            <a:ext cx="1719333" cy="229578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86" y="4488454"/>
            <a:ext cx="3234381" cy="236954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401" y="1331900"/>
            <a:ext cx="3296993" cy="263484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31" y="4223151"/>
            <a:ext cx="3308363" cy="264251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86" y="827466"/>
            <a:ext cx="4760890" cy="3395685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0373574" y="962568"/>
            <a:ext cx="1696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Zdroj: Lesy 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66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74475" y="522672"/>
            <a:ext cx="11417525" cy="1655762"/>
          </a:xfrm>
        </p:spPr>
        <p:txBody>
          <a:bodyPr>
            <a:normAutofit/>
          </a:bodyPr>
          <a:lstStyle/>
          <a:p>
            <a:r>
              <a:rPr lang="cs-CZ" sz="3000" b="1" dirty="0" smtClean="0"/>
              <a:t>Spolupráce s pracovníky ČZU FLD v Praze při výzkumu na zkusných plochách na bývalém revíru Plchůvky, LS Choceň, Lesy </a:t>
            </a:r>
            <a:r>
              <a:rPr lang="cs-CZ" sz="3000" b="1" dirty="0" smtClean="0"/>
              <a:t>ČR 2014.</a:t>
            </a:r>
            <a:endParaRPr lang="cs-CZ" sz="3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6" y="2021203"/>
            <a:ext cx="5961127" cy="44708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890" y="2021203"/>
            <a:ext cx="5763700" cy="447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5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1693" y="0"/>
            <a:ext cx="5967907" cy="2163651"/>
          </a:xfrm>
        </p:spPr>
        <p:txBody>
          <a:bodyPr>
            <a:normAutofit/>
          </a:bodyPr>
          <a:lstStyle/>
          <a:p>
            <a:pPr algn="just"/>
            <a:r>
              <a:rPr lang="cs-CZ" sz="3000" b="1" dirty="0" smtClean="0"/>
              <a:t>Rozdílný pohled do stejného prostu  </a:t>
            </a:r>
            <a:endParaRPr lang="cs-CZ" sz="3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653167"/>
            <a:ext cx="4027711" cy="302096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8" y="3734663"/>
            <a:ext cx="8528535" cy="3597976"/>
          </a:xfrm>
          <a:prstGeom prst="rect">
            <a:avLst/>
          </a:prstGeom>
        </p:spPr>
      </p:pic>
      <p:sp>
        <p:nvSpPr>
          <p:cNvPr id="7" name="Podnadpis 2"/>
          <p:cNvSpPr txBox="1">
            <a:spLocks/>
          </p:cNvSpPr>
          <p:nvPr/>
        </p:nvSpPr>
        <p:spPr>
          <a:xfrm>
            <a:off x="9164650" y="653167"/>
            <a:ext cx="3027350" cy="2508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b="1" dirty="0" smtClean="0"/>
              <a:t>2010 </a:t>
            </a:r>
          </a:p>
          <a:p>
            <a:pPr algn="just"/>
            <a:endParaRPr lang="cs-CZ" b="1" dirty="0" smtClean="0"/>
          </a:p>
          <a:p>
            <a:pPr algn="just"/>
            <a:r>
              <a:rPr lang="cs-CZ" b="1" dirty="0" smtClean="0"/>
              <a:t>Systematická péče o porosty 2013 – 2016.</a:t>
            </a:r>
            <a:endParaRPr lang="cs-CZ" b="1" dirty="0"/>
          </a:p>
        </p:txBody>
      </p:sp>
      <p:sp>
        <p:nvSpPr>
          <p:cNvPr id="8" name="Podnadpis 2"/>
          <p:cNvSpPr txBox="1">
            <a:spLocks/>
          </p:cNvSpPr>
          <p:nvPr/>
        </p:nvSpPr>
        <p:spPr>
          <a:xfrm>
            <a:off x="9164650" y="4938857"/>
            <a:ext cx="954097" cy="5947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600" b="1" dirty="0" smtClean="0"/>
              <a:t>2017</a:t>
            </a:r>
            <a:endParaRPr lang="cs-CZ" sz="26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7" y="653167"/>
            <a:ext cx="4371453" cy="302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6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0"/>
            <a:ext cx="4800600" cy="691732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69" y="0"/>
            <a:ext cx="5107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9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4174" y="853326"/>
            <a:ext cx="6807879" cy="528484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000" dirty="0"/>
              <a:t>Podle zprávy Lesní </a:t>
            </a:r>
            <a:r>
              <a:rPr lang="cs-CZ" sz="3000" dirty="0" smtClean="0"/>
              <a:t>ochranné </a:t>
            </a:r>
            <a:r>
              <a:rPr lang="cs-CZ" sz="3000" dirty="0"/>
              <a:t>služby (2019) bylo v roce 2018 evidováno cca </a:t>
            </a:r>
            <a:r>
              <a:rPr lang="cs-CZ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tis. m3 </a:t>
            </a:r>
            <a:r>
              <a:rPr lang="cs-CZ" sz="3000" dirty="0"/>
              <a:t>vytěženého borového </a:t>
            </a:r>
            <a:r>
              <a:rPr lang="cs-CZ" sz="3000" dirty="0" smtClean="0"/>
              <a:t>kůrovcového </a:t>
            </a:r>
            <a:r>
              <a:rPr lang="cs-CZ" sz="3000" dirty="0"/>
              <a:t>dříví.</a:t>
            </a:r>
          </a:p>
          <a:p>
            <a:pPr marL="0" indent="0">
              <a:buNone/>
            </a:pPr>
            <a:endParaRPr lang="cs-CZ" sz="30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54" y="63040"/>
            <a:ext cx="5249946" cy="39374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602138" y="159303"/>
            <a:ext cx="148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Zdroj: Lesy ČR</a:t>
            </a:r>
            <a:endParaRPr lang="cs-CZ" dirty="0"/>
          </a:p>
        </p:txBody>
      </p:sp>
      <p:pic>
        <p:nvPicPr>
          <p:cNvPr id="10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3" y="2258660"/>
            <a:ext cx="3536233" cy="459933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7" y="2126662"/>
            <a:ext cx="5336724" cy="4731337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34175" y="251636"/>
            <a:ext cx="427822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/>
              <a:t>Plošné usychání borovice</a:t>
            </a:r>
            <a:endParaRPr lang="cs-CZ" sz="3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621" y="1690574"/>
            <a:ext cx="7160380" cy="507530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217229" y="6185867"/>
            <a:ext cx="3384909" cy="4598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01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269" y="239302"/>
            <a:ext cx="11966713" cy="5930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000" b="1" dirty="0" smtClean="0"/>
              <a:t>Cesta adaptace borových porostů na ukázkách „Týnišťské borovice“ …</a:t>
            </a:r>
            <a:endParaRPr lang="cs-CZ" sz="3000" b="1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618" y="4048033"/>
            <a:ext cx="3986257" cy="279715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56" y="4044034"/>
            <a:ext cx="3972521" cy="281396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035"/>
            <a:ext cx="3993014" cy="281396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49" y="923542"/>
            <a:ext cx="4001827" cy="305113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57" y="952117"/>
            <a:ext cx="3992452" cy="3022561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" y="945728"/>
            <a:ext cx="3989095" cy="30289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3439" y="1105469"/>
            <a:ext cx="7156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</a:t>
            </a:r>
            <a:r>
              <a:rPr lang="cs-CZ" b="1" dirty="0" smtClean="0">
                <a:solidFill>
                  <a:srgbClr val="FF0000"/>
                </a:solidFill>
              </a:rPr>
              <a:t> rok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1583870" y="1105469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2 let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67423" y="4290331"/>
            <a:ext cx="6046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3</a:t>
            </a:r>
            <a:r>
              <a:rPr lang="cs-CZ" b="1" dirty="0" smtClean="0">
                <a:solidFill>
                  <a:srgbClr val="FF0000"/>
                </a:solidFill>
              </a:rPr>
              <a:t> let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377460" y="4290331"/>
            <a:ext cx="7216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10 let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1445841" y="4290331"/>
            <a:ext cx="7216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15 let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4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221" y="1847987"/>
            <a:ext cx="2347781" cy="50323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85" y="1847988"/>
            <a:ext cx="3414199" cy="51673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988"/>
            <a:ext cx="2992829" cy="50323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94" y="2213113"/>
            <a:ext cx="3073687" cy="464488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04800" y="530087"/>
            <a:ext cx="11887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>
                <a:solidFill>
                  <a:srgbClr val="FF0000"/>
                </a:solidFill>
              </a:rPr>
              <a:t>Dlouhodobě plánovitá přestavba lesů světlomilných dřevin na základě nejnovějších vědeckých poznatků!</a:t>
            </a:r>
            <a:endParaRPr lang="cs-CZ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7279"/>
            <a:ext cx="12252111" cy="78754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01796" y="1196871"/>
            <a:ext cx="4386273" cy="440120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„Běda lesům, které ovládá pero od zeleného stolu, vedené lesnickým věděním, získaným pouze z knih.“</a:t>
            </a:r>
          </a:p>
          <a:p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Ing. Dr. H. c. Josef Opletal</a:t>
            </a:r>
          </a:p>
          <a:p>
            <a:endParaRPr lang="cs-CZ" sz="2800" b="1" dirty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První generální ředitel </a:t>
            </a:r>
            <a:r>
              <a:rPr lang="cs-CZ" sz="2800" dirty="0" err="1" smtClean="0">
                <a:solidFill>
                  <a:schemeClr val="bg1"/>
                </a:solidFill>
              </a:rPr>
              <a:t>českosl</a:t>
            </a:r>
            <a:r>
              <a:rPr lang="cs-CZ" sz="2800" dirty="0" smtClean="0">
                <a:solidFill>
                  <a:schemeClr val="bg1"/>
                </a:solidFill>
              </a:rPr>
              <a:t>. Státních lesů a statků  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003" y="4609676"/>
            <a:ext cx="2683108" cy="2338477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01796" y="-691844"/>
            <a:ext cx="5724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DĚKUJI ZA POZORNOST ….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75262" y="824043"/>
            <a:ext cx="41768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 smtClean="0">
                <a:solidFill>
                  <a:schemeClr val="bg1"/>
                </a:solidFill>
              </a:rPr>
              <a:t>PROSTOR PRO DISKUZI …</a:t>
            </a:r>
            <a:endParaRPr lang="cs-CZ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9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dnadpis 2"/>
          <p:cNvSpPr txBox="1">
            <a:spLocks/>
          </p:cNvSpPr>
          <p:nvPr/>
        </p:nvSpPr>
        <p:spPr>
          <a:xfrm>
            <a:off x="1" y="2897747"/>
            <a:ext cx="12192000" cy="3960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Lesnické a agrolesnické poradenství</a:t>
            </a:r>
          </a:p>
          <a:p>
            <a:r>
              <a:rPr lang="cs-CZ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Ing. Aleš Erber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+ 420 731 533 142</a:t>
            </a:r>
            <a:b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cs-CZ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a.erber@centrum.cz</a:t>
            </a:r>
            <a:endParaRPr lang="cs-CZ" sz="20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Web: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www.aleserber.cz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Obhospodařuji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lesy odpovědným a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přírodě bližším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způsobem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převyšující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zaběhlé 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standardy.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Zajišťuji revitalizaci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zemědělské půdy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principech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agrolesnických </a:t>
            </a: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systémů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Člen výboru pro životního prostředí, zemědělství a venkov zastupitelstva </a:t>
            </a:r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Pardubického </a:t>
            </a:r>
            <a:r>
              <a:rPr lang="cs-CZ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kraje</a:t>
            </a:r>
            <a:r>
              <a:rPr lang="cs-CZ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2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56" y="0"/>
            <a:ext cx="3867323" cy="26511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59" y="0"/>
            <a:ext cx="4278942" cy="265110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05777" cy="26384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60" y="3670299"/>
            <a:ext cx="1219532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3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59" y="3129566"/>
            <a:ext cx="8538741" cy="3728434"/>
          </a:xfr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244699" y="1485"/>
            <a:ext cx="1194730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2500" b="1" dirty="0" smtClean="0"/>
              <a:t>V krátkosti o mně</a:t>
            </a:r>
            <a:r>
              <a:rPr lang="cs-CZ" altLang="cs-CZ" sz="2500" dirty="0" smtClean="0"/>
              <a:t>:</a:t>
            </a:r>
            <a:endParaRPr kumimoji="0" lang="cs-CZ" altLang="cs-CZ" sz="25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Správce cca 100 ha lesa.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Jsem licencovaný odborný lesní hospodář a akreditovaný lesní poradce MZe.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Obhospodařuji lesy přírodě bližším způsobem převyšujícím zaběhlé standardy – princip „Pro Silva“.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Lesník, agrolesník, myslivec</a:t>
            </a:r>
            <a:r>
              <a:rPr kumimoji="0" lang="cs-CZ" altLang="cs-CZ" sz="25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a ochránce přírody</a:t>
            </a:r>
            <a:r>
              <a:rPr kumimoji="0" lang="cs-CZ" altLang="cs-CZ" sz="25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altLang="cs-CZ" sz="25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Člen výboru pro životního prostředí, zemědělství a venkov zastupitelstva Pardubického kraje</a:t>
            </a:r>
            <a:r>
              <a:rPr lang="cs-CZ" altLang="cs-CZ" sz="2500" i="1" dirty="0"/>
              <a:t> </a:t>
            </a:r>
            <a:r>
              <a:rPr lang="cs-CZ" altLang="cs-CZ" sz="2500" i="1" dirty="0" smtClean="0"/>
              <a:t>a Kůrovcového kalamitního štábu Pardubického kraje.</a:t>
            </a:r>
            <a:endParaRPr kumimoji="0" lang="cs-CZ" altLang="cs-CZ" sz="25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-292100" y="3440144"/>
            <a:ext cx="3945359" cy="3820654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4926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cs-CZ" altLang="cs-CZ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Motto</a:t>
            </a:r>
            <a:r>
              <a:rPr lang="cs-CZ" altLang="cs-CZ" sz="16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449263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cs-CZ" altLang="cs-CZ" sz="3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cs-CZ" altLang="cs-CZ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cs-CZ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Nejvyšší ekonomické cíle lesního majetku musí vždy stát na ekologické stabilitě lesního ekosystému a na dobrém sociálním prostředí firmy. </a:t>
            </a:r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cs-CZ" altLang="cs-CZ" sz="300" b="1" i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Font typeface="Arial" panose="020B0604020202020204" pitchFamily="34" charset="0"/>
              <a:buNone/>
            </a:pPr>
            <a:r>
              <a:rPr lang="cs-CZ" altLang="cs-CZ" sz="22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Pouze tyto parametry zajišťují všechny funkce lesů vyvážené, a to s trvale udržitelným výnosem z lesního majetku a maximálně efektivně.“</a:t>
            </a:r>
            <a:endParaRPr lang="cs-CZ" sz="22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589" y="320842"/>
            <a:ext cx="11129211" cy="6400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</a:rPr>
              <a:t>Úvod do diskuze </a:t>
            </a:r>
          </a:p>
          <a:p>
            <a:r>
              <a:rPr lang="cs-CZ" sz="2600" b="1" dirty="0" smtClean="0">
                <a:solidFill>
                  <a:srgbClr val="FF0000"/>
                </a:solidFill>
              </a:rPr>
              <a:t>Celá společnost si musí přiznat určité selhání a to včetně lesníků – </a:t>
            </a:r>
            <a:r>
              <a:rPr lang="cs-CZ" sz="1500" b="1" dirty="0" smtClean="0">
                <a:solidFill>
                  <a:srgbClr val="FF0000"/>
                </a:solidFill>
              </a:rPr>
              <a:t>bez sebereflexe budeme opakovat stejné chyby</a:t>
            </a:r>
            <a:r>
              <a:rPr lang="cs-CZ" sz="1500" b="1" dirty="0" smtClean="0">
                <a:solidFill>
                  <a:srgbClr val="FF0000"/>
                </a:solidFill>
              </a:rPr>
              <a:t>. </a:t>
            </a:r>
            <a:r>
              <a:rPr lang="cs-CZ" sz="1500" b="1" dirty="0">
                <a:solidFill>
                  <a:srgbClr val="FF0000"/>
                </a:solidFill>
              </a:rPr>
              <a:t> </a:t>
            </a:r>
            <a:r>
              <a:rPr lang="cs-CZ" sz="2600" b="1" dirty="0" smtClean="0">
                <a:solidFill>
                  <a:srgbClr val="FF0000"/>
                </a:solidFill>
              </a:rPr>
              <a:t>Pokud chceme budovat nové lesnictví, je nutné nové směry veřejnosti představovat</a:t>
            </a:r>
            <a:endParaRPr lang="cs-CZ" sz="2600" b="1" dirty="0" smtClean="0">
              <a:solidFill>
                <a:srgbClr val="FF0000"/>
              </a:solidFill>
            </a:endParaRPr>
          </a:p>
          <a:p>
            <a:r>
              <a:rPr lang="cs-CZ" sz="2600" b="1" dirty="0" smtClean="0">
                <a:solidFill>
                  <a:srgbClr val="FF0000"/>
                </a:solidFill>
              </a:rPr>
              <a:t>Nejhorší problém dneška je </a:t>
            </a:r>
            <a:r>
              <a:rPr lang="cs-CZ" sz="2600" b="1" dirty="0" smtClean="0">
                <a:solidFill>
                  <a:srgbClr val="FF0000"/>
                </a:solidFill>
              </a:rPr>
              <a:t>neuvědomění </a:t>
            </a:r>
            <a:r>
              <a:rPr lang="cs-CZ" sz="2600" b="1" dirty="0" smtClean="0">
                <a:solidFill>
                  <a:srgbClr val="FF0000"/>
                </a:solidFill>
              </a:rPr>
              <a:t>závažnosti problémů rozpadů lesů, </a:t>
            </a:r>
            <a:r>
              <a:rPr lang="cs-CZ" sz="1500" b="1" dirty="0" smtClean="0">
                <a:solidFill>
                  <a:srgbClr val="FF0000"/>
                </a:solidFill>
              </a:rPr>
              <a:t>jejichž problémy ovlivňují běžné životy občanů a fungování státu – riziko bezpečnosti státu – nedostatek vody – </a:t>
            </a:r>
            <a:r>
              <a:rPr lang="cs-CZ" sz="1500" b="1" dirty="0" smtClean="0">
                <a:solidFill>
                  <a:schemeClr val="accent6">
                    <a:lumMod val="50000"/>
                  </a:schemeClr>
                </a:solidFill>
              </a:rPr>
              <a:t>les funguje jako houba</a:t>
            </a:r>
          </a:p>
          <a:p>
            <a:r>
              <a:rPr lang="cs-CZ" sz="2600" b="1" dirty="0" smtClean="0">
                <a:solidFill>
                  <a:srgbClr val="FF0000"/>
                </a:solidFill>
              </a:rPr>
              <a:t>Dnešní rozpad lesů není vina kůrovců, ale celé společnosti. </a:t>
            </a:r>
            <a:endParaRPr lang="cs-CZ" sz="2600" b="1" dirty="0" smtClean="0">
              <a:solidFill>
                <a:srgbClr val="FF0000"/>
              </a:solidFill>
            </a:endParaRPr>
          </a:p>
          <a:p>
            <a:r>
              <a:rPr lang="cs-CZ" sz="2600" b="1" dirty="0">
                <a:solidFill>
                  <a:srgbClr val="FF0000"/>
                </a:solidFill>
              </a:rPr>
              <a:t>Společnost se musí připravit na plošné uschlé porosty, které budou nějakou dobu pozorovány v naši krajině – nejen v divočině</a:t>
            </a:r>
            <a:r>
              <a:rPr lang="cs-CZ" sz="2600" b="1" dirty="0" smtClean="0">
                <a:solidFill>
                  <a:srgbClr val="FF0000"/>
                </a:solidFill>
              </a:rPr>
              <a:t>.</a:t>
            </a:r>
            <a:endParaRPr lang="cs-CZ" sz="2600" b="1" dirty="0" smtClean="0">
              <a:solidFill>
                <a:srgbClr val="FF0000"/>
              </a:solidFill>
            </a:endParaRPr>
          </a:p>
          <a:p>
            <a:r>
              <a:rPr lang="cs-CZ" sz="2600" b="1" dirty="0" smtClean="0">
                <a:solidFill>
                  <a:srgbClr val="FF0000"/>
                </a:solidFill>
              </a:rPr>
              <a:t>S  kůrovci jako škůdci se musíme naučit žít, respektovat je</a:t>
            </a:r>
            <a:r>
              <a:rPr lang="cs-CZ" sz="2600" b="1" dirty="0">
                <a:solidFill>
                  <a:srgbClr val="FF0000"/>
                </a:solidFill>
              </a:rPr>
              <a:t> </a:t>
            </a:r>
            <a:r>
              <a:rPr lang="cs-CZ" sz="2600" b="1" dirty="0" smtClean="0">
                <a:solidFill>
                  <a:srgbClr val="FF0000"/>
                </a:solidFill>
              </a:rPr>
              <a:t>a dělat preventivní opatření…. A TO JE NEJÚČINĚJŠÍ BOJ S KŮROVCI – a dalšími škůdci</a:t>
            </a:r>
          </a:p>
          <a:p>
            <a:r>
              <a:rPr lang="cs-CZ" sz="2600" b="1" dirty="0" smtClean="0">
                <a:solidFill>
                  <a:srgbClr val="FF0000"/>
                </a:solidFill>
              </a:rPr>
              <a:t>Problémem lesnického provozu je pomalá aplikace nových vědeckých poznatků do </a:t>
            </a:r>
            <a:r>
              <a:rPr lang="cs-CZ" sz="2600" b="1" dirty="0" smtClean="0">
                <a:solidFill>
                  <a:srgbClr val="FF0000"/>
                </a:solidFill>
              </a:rPr>
              <a:t>praxe, </a:t>
            </a:r>
            <a:r>
              <a:rPr lang="cs-CZ" sz="2600" b="1" dirty="0" smtClean="0">
                <a:solidFill>
                  <a:srgbClr val="FF0000"/>
                </a:solidFill>
              </a:rPr>
              <a:t>komunikace s </a:t>
            </a:r>
            <a:r>
              <a:rPr lang="cs-CZ" sz="2600" b="1" dirty="0" smtClean="0">
                <a:solidFill>
                  <a:srgbClr val="FF0000"/>
                </a:solidFill>
              </a:rPr>
              <a:t>veřejností, střední lesnické školství – budoucí nedostatek odborně zdatných lesníků … ?! </a:t>
            </a:r>
            <a:endParaRPr lang="cs-CZ" sz="2600" b="1" dirty="0" smtClean="0">
              <a:solidFill>
                <a:srgbClr val="FF0000"/>
              </a:solidFill>
            </a:endParaRPr>
          </a:p>
          <a:p>
            <a:r>
              <a:rPr lang="cs-CZ" sz="2600" b="1" dirty="0" smtClean="0">
                <a:solidFill>
                  <a:srgbClr val="FF0000"/>
                </a:solidFill>
              </a:rPr>
              <a:t>Adaptace lesů znamená i adaptace společnosti ve smyslu myšlení lidí a jejich vnímání přírody včetně její tvořivé síly.</a:t>
            </a:r>
          </a:p>
          <a:p>
            <a:endParaRPr lang="cs-CZ" sz="2600" b="1" dirty="0">
              <a:solidFill>
                <a:srgbClr val="FF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48" y="3140185"/>
            <a:ext cx="1497052" cy="96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4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6929"/>
            <a:ext cx="5898524" cy="4171072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686929"/>
            <a:ext cx="5862705" cy="420970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54546" y="3021"/>
            <a:ext cx="1191295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Je veřejnost připravena na zákaz vstupů do lesů, kde hrozí nekontrolovatelný pád stromů, tzn. zranění či smrt?</a:t>
            </a:r>
          </a:p>
          <a:p>
            <a:pPr algn="ctr"/>
            <a:r>
              <a:rPr lang="cs-CZ" sz="2400" b="1" dirty="0" smtClean="0"/>
              <a:t>… nebo třeba z hrozby lesních požárů</a:t>
            </a:r>
            <a:r>
              <a:rPr lang="cs-CZ" sz="2400" b="1" dirty="0" smtClean="0"/>
              <a:t>? </a:t>
            </a:r>
            <a:r>
              <a:rPr lang="cs-CZ" sz="2400" b="1" dirty="0" smtClean="0">
                <a:solidFill>
                  <a:srgbClr val="FF0000"/>
                </a:solidFill>
              </a:rPr>
              <a:t>NOVÝ LESNICKÝ MANAGEMENT?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pPr algn="ctr"/>
            <a:endParaRPr lang="cs-CZ" sz="1000" b="1" dirty="0"/>
          </a:p>
          <a:p>
            <a:pPr algn="ctr"/>
            <a:r>
              <a:rPr lang="cs-CZ" sz="2400" b="1" dirty="0" smtClean="0"/>
              <a:t>Je veřejnost připravena nechodit do uschlých porostů na houby a další lesní plody?</a:t>
            </a:r>
          </a:p>
          <a:p>
            <a:pPr algn="ctr"/>
            <a:endParaRPr lang="cs-CZ" sz="1000" b="1" dirty="0"/>
          </a:p>
          <a:p>
            <a:pPr algn="ctr"/>
            <a:r>
              <a:rPr lang="cs-CZ" sz="2400" b="1" dirty="0" smtClean="0"/>
              <a:t>Dá veřejnost šanci přírodě před svými zájmy a koníčky – jsme národ houbařů … </a:t>
            </a:r>
          </a:p>
          <a:p>
            <a:pPr algn="ctr"/>
            <a:r>
              <a:rPr lang="cs-CZ" sz="2400" b="1" dirty="0" smtClean="0"/>
              <a:t>Veřejnost stále více vnímá  význam lesů – vnímání ekosystémových služeb</a:t>
            </a:r>
          </a:p>
          <a:p>
            <a:pPr algn="ctr"/>
            <a:endParaRPr lang="cs-CZ" sz="2400" b="1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04" y="1311071"/>
            <a:ext cx="5563687" cy="554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6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406" y="-259030"/>
            <a:ext cx="5297594" cy="3632705"/>
          </a:xfrm>
        </p:spPr>
      </p:pic>
      <p:sp>
        <p:nvSpPr>
          <p:cNvPr id="5" name="TextovéPole 4"/>
          <p:cNvSpPr txBox="1"/>
          <p:nvPr/>
        </p:nvSpPr>
        <p:spPr>
          <a:xfrm>
            <a:off x="160422" y="192505"/>
            <a:ext cx="67339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FF0000"/>
                </a:solidFill>
              </a:rPr>
              <a:t>Ekosystémové služby?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3600" b="1" dirty="0" smtClean="0">
                <a:solidFill>
                  <a:srgbClr val="FF0000"/>
                </a:solidFill>
              </a:rPr>
              <a:t>Nejlépe plní bohatě strukturované porosty!</a:t>
            </a:r>
          </a:p>
          <a:p>
            <a:endParaRPr lang="cs-CZ" sz="1000" b="1" dirty="0">
              <a:solidFill>
                <a:srgbClr val="FF0000"/>
              </a:solidFill>
            </a:endParaRPr>
          </a:p>
          <a:p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</a:rPr>
              <a:t>Takové porosty si žádají silné stromy nad 45 cm tloušťky.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60422" y="3373675"/>
            <a:ext cx="1179094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Tak silné dříví ovšem </a:t>
            </a:r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</a:rPr>
              <a:t>nechce průmysl, </a:t>
            </a:r>
            <a:r>
              <a:rPr lang="cs-CZ" sz="3600" b="1" dirty="0">
                <a:solidFill>
                  <a:schemeClr val="accent6">
                    <a:lumMod val="50000"/>
                  </a:schemeClr>
                </a:solidFill>
              </a:rPr>
              <a:t>ale les ho pro svoji diferenciaci </a:t>
            </a:r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</a:rPr>
              <a:t>potřebuje.</a:t>
            </a:r>
          </a:p>
          <a:p>
            <a:endParaRPr lang="cs-CZ" sz="10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</a:rPr>
              <a:t>Veřejnost by vlastníkům lesů měla umět ocenit ekosystémové služby – </a:t>
            </a:r>
            <a:r>
              <a:rPr lang="cs-CZ" sz="3600" b="1" dirty="0" smtClean="0">
                <a:solidFill>
                  <a:srgbClr val="0070C0"/>
                </a:solidFill>
              </a:rPr>
              <a:t>platba na 1 ha, pobídky pro průmysl </a:t>
            </a:r>
            <a:endParaRPr lang="cs-CZ" sz="3600" b="1" dirty="0" smtClean="0">
              <a:solidFill>
                <a:srgbClr val="0070C0"/>
              </a:solidFill>
            </a:endParaRPr>
          </a:p>
          <a:p>
            <a:r>
              <a:rPr lang="cs-CZ" sz="3600" b="1" dirty="0" smtClean="0">
                <a:solidFill>
                  <a:schemeClr val="accent6">
                    <a:lumMod val="50000"/>
                  </a:schemeClr>
                </a:solidFill>
              </a:rPr>
              <a:t>Vyšší využívání dřeva společností -  dřevo strategická surovina</a:t>
            </a:r>
            <a:endParaRPr lang="cs-CZ" sz="36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03120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508" y="755556"/>
            <a:ext cx="8036008" cy="34171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K </a:t>
            </a: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jinému vnímání lesů společností, lesníky i průmyslem …</a:t>
            </a:r>
          </a:p>
          <a:p>
            <a:pPr marL="0" indent="0">
              <a:buNone/>
            </a:pPr>
            <a:endParaRPr lang="cs-CZ" sz="11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Lesy budou vypadat jinak … a jinak se budou spravovat i obnovovat.</a:t>
            </a:r>
          </a:p>
          <a:p>
            <a:pPr marL="0" indent="0">
              <a:buNone/>
            </a:pPr>
            <a:endParaRPr lang="cs-CZ" sz="1100" dirty="0" smtClean="0"/>
          </a:p>
          <a:p>
            <a:pPr marL="0" indent="0">
              <a:buNone/>
            </a:pPr>
            <a:r>
              <a:rPr lang="cs-CZ" dirty="0" smtClean="0"/>
              <a:t>NETLAČME NA PŘÍRODU … PŘIZPŮSOBME </a:t>
            </a:r>
            <a:r>
              <a:rPr lang="cs-CZ" dirty="0" smtClean="0"/>
              <a:t>LEGISLATIVU! </a:t>
            </a:r>
            <a:endParaRPr lang="cs-CZ" dirty="0" smtClean="0"/>
          </a:p>
          <a:p>
            <a:pPr marL="0" indent="0">
              <a:buNone/>
            </a:pPr>
            <a:endParaRPr lang="cs-CZ" sz="1100" dirty="0" smtClean="0"/>
          </a:p>
          <a:p>
            <a:pPr marL="0" indent="0">
              <a:buNone/>
            </a:pPr>
            <a:r>
              <a:rPr lang="cs-CZ" dirty="0" smtClean="0"/>
              <a:t>Jediné, o co se můžeme opřít, jsou vědecké poznatky a nové zkušenosti s adaptací lesních </a:t>
            </a:r>
            <a:r>
              <a:rPr lang="cs-CZ" dirty="0" smtClean="0"/>
              <a:t>porostů … věříme ji?</a:t>
            </a:r>
            <a:endParaRPr lang="cs-CZ" sz="3000" dirty="0" smtClean="0"/>
          </a:p>
          <a:p>
            <a:pPr marL="0" indent="0">
              <a:buNone/>
            </a:pPr>
            <a:endParaRPr lang="cs-CZ" sz="3000" dirty="0"/>
          </a:p>
          <a:p>
            <a:pPr marL="0" indent="0">
              <a:buNone/>
            </a:pPr>
            <a:endParaRPr lang="cs-CZ" sz="3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16" y="755557"/>
            <a:ext cx="3994484" cy="306744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61508" y="4326524"/>
            <a:ext cx="116355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rgbClr val="FF0000"/>
                </a:solidFill>
              </a:rPr>
              <a:t>Společnost (politici, média …) </a:t>
            </a:r>
            <a:r>
              <a:rPr lang="cs-CZ" sz="3000" b="1" dirty="0" smtClean="0">
                <a:solidFill>
                  <a:srgbClr val="FF0000"/>
                </a:solidFill>
              </a:rPr>
              <a:t>je v revoluci, co se týče vnímáni důležitosti funkcí lesů … </a:t>
            </a:r>
            <a:r>
              <a:rPr lang="cs-CZ" sz="3000" b="1" dirty="0" smtClean="0">
                <a:solidFill>
                  <a:schemeClr val="accent6">
                    <a:lumMod val="75000"/>
                  </a:schemeClr>
                </a:solidFill>
              </a:rPr>
              <a:t>Veřejnost CHCE LESŮM POMOCI  … „Den za obnovu lesů“ zorganizovaný Lesy ČR byl důkazem </a:t>
            </a:r>
            <a:r>
              <a:rPr lang="cs-CZ" sz="3000" b="1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 … jen tuto aktivitu správně usměrnit </a:t>
            </a:r>
            <a:endParaRPr lang="cs-CZ" sz="3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s-CZ" sz="1000" b="1" dirty="0" smtClean="0">
              <a:solidFill>
                <a:srgbClr val="FF0000"/>
              </a:solidFill>
            </a:endParaRPr>
          </a:p>
          <a:p>
            <a:r>
              <a:rPr lang="cs-CZ" sz="3000" b="1" dirty="0" smtClean="0">
                <a:solidFill>
                  <a:srgbClr val="FF0000"/>
                </a:solidFill>
              </a:rPr>
              <a:t>Lesníci a vlastníci lesů se ocitají v dynamické evoluci … změna myšlení </a:t>
            </a:r>
            <a:r>
              <a:rPr lang="cs-CZ" sz="3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61508" y="180629"/>
            <a:ext cx="77965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 směřuje české lesnictví? Jaká bude reakce?</a:t>
            </a:r>
            <a:endParaRPr lang="cs-CZ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422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272715"/>
            <a:ext cx="11566357" cy="5325979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9" y="0"/>
            <a:ext cx="8823158" cy="559869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323473" y="5598694"/>
            <a:ext cx="97616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dirty="0"/>
              <a:t>"Máme nejlepší krajinu za posledních 250 let a podíl lesů ještě poroste," říká </a:t>
            </a:r>
            <a:r>
              <a:rPr lang="cs-CZ" sz="3000" b="1" dirty="0"/>
              <a:t>ministr zemědělství Marian Jurečka</a:t>
            </a:r>
            <a:r>
              <a:rPr lang="cs-CZ" sz="3000" dirty="0"/>
              <a:t>.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1841678" y="272715"/>
            <a:ext cx="3219719" cy="611098"/>
          </a:xfrm>
          <a:prstGeom prst="round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2470328" y="2188248"/>
            <a:ext cx="7569022" cy="916901"/>
          </a:xfrm>
          <a:prstGeom prst="round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1323473" y="5552821"/>
            <a:ext cx="10144627" cy="1061535"/>
          </a:xfrm>
          <a:prstGeom prst="round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55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1383" y="333709"/>
            <a:ext cx="10249911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4" y="333709"/>
            <a:ext cx="9502957" cy="5425060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1120461" y="463638"/>
            <a:ext cx="5718220" cy="540913"/>
          </a:xfrm>
          <a:prstGeom prst="roundRect">
            <a:avLst/>
          </a:prstGeom>
          <a:noFill/>
          <a:ln w="508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aoblený obdélník 3"/>
          <p:cNvSpPr/>
          <p:nvPr/>
        </p:nvSpPr>
        <p:spPr>
          <a:xfrm>
            <a:off x="1120461" y="3412901"/>
            <a:ext cx="8512936" cy="1017431"/>
          </a:xfrm>
          <a:prstGeom prst="roundRect">
            <a:avLst/>
          </a:prstGeom>
          <a:noFill/>
          <a:ln w="666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23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59" y="0"/>
            <a:ext cx="5328741" cy="6930736"/>
          </a:xfrm>
        </p:spPr>
      </p:pic>
      <p:sp>
        <p:nvSpPr>
          <p:cNvPr id="5" name="TextovéPole 4"/>
          <p:cNvSpPr txBox="1"/>
          <p:nvPr/>
        </p:nvSpPr>
        <p:spPr>
          <a:xfrm>
            <a:off x="1901244" y="5702544"/>
            <a:ext cx="3951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0070C0"/>
                </a:solidFill>
              </a:rPr>
              <a:t>www.aleserber.cz</a:t>
            </a:r>
            <a:endParaRPr lang="cs-CZ" sz="4000" b="1" dirty="0">
              <a:solidFill>
                <a:srgbClr val="0070C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482568"/>
            <a:ext cx="1214573" cy="1147838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82880" y="301762"/>
            <a:ext cx="64497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>
                <a:solidFill>
                  <a:schemeClr val="accent6">
                    <a:lumMod val="50000"/>
                  </a:schemeClr>
                </a:solidFill>
              </a:rPr>
              <a:t>Jednou z nejdůležitější otázek do budoucna je, jak budeme komunikovat: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s médii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/>
              <a:t>s </a:t>
            </a:r>
            <a:r>
              <a:rPr lang="cs-CZ" sz="2600" dirty="0" smtClean="0"/>
              <a:t>veřejností (politiky)</a:t>
            </a:r>
            <a:endParaRPr lang="cs-CZ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s politiky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600" dirty="0" smtClean="0"/>
              <a:t>s lesníky – provoz vzdělávací instituce </a:t>
            </a:r>
            <a:endParaRPr lang="cs-CZ" sz="2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2879" y="3202207"/>
            <a:ext cx="65527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600" b="1" dirty="0" smtClean="0">
                <a:solidFill>
                  <a:schemeClr val="accent6">
                    <a:lumMod val="50000"/>
                  </a:schemeClr>
                </a:solidFill>
              </a:rPr>
              <a:t>Jak budeme zavádět nové vědecké poznatky do provozní praxe a jak „NOVOTY“ bude vnímat odborná veřejnost.</a:t>
            </a:r>
          </a:p>
          <a:p>
            <a:pPr algn="just"/>
            <a:endParaRPr lang="cs-CZ" sz="1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sz="2600" b="1" dirty="0" smtClean="0">
                <a:solidFill>
                  <a:schemeClr val="accent6">
                    <a:lumMod val="50000"/>
                  </a:schemeClr>
                </a:solidFill>
              </a:rPr>
              <a:t>Akceptace názorů, různých způsobů hospodaření </a:t>
            </a:r>
            <a:endParaRPr lang="cs-CZ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70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748</Words>
  <Application>Microsoft Office PowerPoint</Application>
  <PresentationFormat>Širokoúhlá obrazovka</PresentationFormat>
  <Paragraphs>96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Aleš Erber</dc:creator>
  <cp:lastModifiedBy>Aleš Erber</cp:lastModifiedBy>
  <cp:revision>9</cp:revision>
  <dcterms:created xsi:type="dcterms:W3CDTF">2019-12-11T07:22:59Z</dcterms:created>
  <dcterms:modified xsi:type="dcterms:W3CDTF">2019-12-11T12:49:50Z</dcterms:modified>
</cp:coreProperties>
</file>